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605" r:id="rId2"/>
    <p:sldId id="651" r:id="rId3"/>
    <p:sldId id="650" r:id="rId4"/>
    <p:sldId id="640" r:id="rId5"/>
    <p:sldId id="652" r:id="rId6"/>
    <p:sldId id="647" r:id="rId7"/>
    <p:sldId id="642" r:id="rId8"/>
    <p:sldId id="643" r:id="rId9"/>
    <p:sldId id="646" r:id="rId10"/>
    <p:sldId id="584" r:id="rId11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4E4E06"/>
    <a:srgbClr val="782F02"/>
    <a:srgbClr val="CC5004"/>
    <a:srgbClr val="D0B700"/>
    <a:srgbClr val="FFE101"/>
    <a:srgbClr val="A26800"/>
    <a:srgbClr val="DDA22B"/>
    <a:srgbClr val="940D14"/>
    <a:srgbClr val="A91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988" autoAdjust="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31429-EF08-4EC6-A5E2-7A61F88A7678}" type="datetimeFigureOut">
              <a:rPr lang="zh-CN" altLang="en-US" smtClean="0"/>
              <a:t>2024/6/10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18CA6-B607-459E-B714-CC848965E1B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65BCF-036B-4021-8F83-8402EE66839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634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ADCDF-FBBD-4D8C-96C1-608A276DBA2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912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ADCDF-FBBD-4D8C-96C1-608A276DBA2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791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BADCDF-FBBD-4D8C-96C1-608A276DBA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0695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ADCDF-FBBD-4D8C-96C1-608A276DBA2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29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ADCDF-FBBD-4D8C-96C1-608A276DBA2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101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ADCDF-FBBD-4D8C-96C1-608A276DBA2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168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18CA6-B607-459E-B714-CC848965E1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104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91" b="14193"/>
          <a:stretch>
            <a:fillRect/>
          </a:stretch>
        </p:blipFill>
        <p:spPr>
          <a:xfrm>
            <a:off x="1" y="0"/>
            <a:ext cx="12192000" cy="48387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4838700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4838700"/>
            <a:ext cx="12192000" cy="1143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0" name="文本占位符 4"/>
          <p:cNvSpPr>
            <a:spLocks noGrp="1"/>
          </p:cNvSpPr>
          <p:nvPr>
            <p:ph type="body" sz="quarter" idx="11" hasCustomPrompt="1"/>
          </p:nvPr>
        </p:nvSpPr>
        <p:spPr>
          <a:xfrm>
            <a:off x="3826475" y="5604504"/>
            <a:ext cx="4539050" cy="5042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汇报人：</a:t>
            </a:r>
            <a:r>
              <a:rPr lang="en-US" altLang="zh-CN" dirty="0"/>
              <a:t>xxx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838200" y="1908274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8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3" name="矩形 72"/>
          <p:cNvSpPr/>
          <p:nvPr userDrawn="1"/>
        </p:nvSpPr>
        <p:spPr>
          <a:xfrm>
            <a:off x="838200" y="346705"/>
            <a:ext cx="30572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 w="0"/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党委常委会议题：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673" y="221580"/>
            <a:ext cx="2072648" cy="7429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92" b="15294"/>
          <a:stretch>
            <a:fillRect/>
          </a:stretch>
        </p:blipFill>
        <p:spPr>
          <a:xfrm>
            <a:off x="-63501" y="0"/>
            <a:ext cx="4255933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3995879" cy="6858000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5691" y="-82146"/>
            <a:ext cx="3853006" cy="37005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-624114" y="4905830"/>
            <a:ext cx="139482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" t="33462" r="1274" b="30750"/>
          <a:stretch>
            <a:fillRect/>
          </a:stretch>
        </p:blipFill>
        <p:spPr>
          <a:xfrm>
            <a:off x="0" y="1847850"/>
            <a:ext cx="12192000" cy="299085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86" b="17049"/>
          <a:stretch>
            <a:fillRect/>
          </a:stretch>
        </p:blipFill>
        <p:spPr>
          <a:xfrm>
            <a:off x="0" y="1878540"/>
            <a:ext cx="12192000" cy="2997201"/>
          </a:xfrm>
          <a:prstGeom prst="rect">
            <a:avLst/>
          </a:prstGeom>
        </p:spPr>
      </p:pic>
      <p:sp>
        <p:nvSpPr>
          <p:cNvPr id="49" name="矩形 48"/>
          <p:cNvSpPr/>
          <p:nvPr userDrawn="1"/>
        </p:nvSpPr>
        <p:spPr>
          <a:xfrm>
            <a:off x="0" y="1829470"/>
            <a:ext cx="12192000" cy="3046271"/>
          </a:xfrm>
          <a:prstGeom prst="rect">
            <a:avLst/>
          </a:prstGeom>
          <a:solidFill>
            <a:schemeClr val="tx1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1" name="文本占位符 50"/>
          <p:cNvSpPr>
            <a:spLocks noGrp="1"/>
          </p:cNvSpPr>
          <p:nvPr>
            <p:ph type="body" sz="quarter" idx="10" hasCustomPrompt="1"/>
          </p:nvPr>
        </p:nvSpPr>
        <p:spPr>
          <a:xfrm>
            <a:off x="-10706" y="2700990"/>
            <a:ext cx="12202706" cy="12845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这里输入章节标题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 userDrawn="1"/>
        </p:nvSpPr>
        <p:spPr>
          <a:xfrm>
            <a:off x="5661598" y="99834"/>
            <a:ext cx="923352" cy="916166"/>
          </a:xfrm>
          <a:prstGeom prst="ellipse">
            <a:avLst/>
          </a:prstGeom>
          <a:solidFill>
            <a:srgbClr val="940D14"/>
          </a:solidFill>
          <a:ln w="38100">
            <a:solidFill>
              <a:srgbClr val="940D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-1"/>
            <a:ext cx="12240000" cy="648000"/>
          </a:xfrm>
          <a:prstGeom prst="rect">
            <a:avLst/>
          </a:prstGeom>
          <a:solidFill>
            <a:srgbClr val="940D14"/>
          </a:solidFill>
          <a:ln>
            <a:solidFill>
              <a:srgbClr val="940D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 flipV="1">
            <a:off x="-43247" y="539283"/>
            <a:ext cx="5649702" cy="36000"/>
          </a:xfrm>
          <a:prstGeom prst="rect">
            <a:avLst/>
          </a:prstGeom>
          <a:solidFill>
            <a:srgbClr val="940D1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/>
          <a:srcRect b="47475"/>
          <a:stretch>
            <a:fillRect/>
          </a:stretch>
        </p:blipFill>
        <p:spPr>
          <a:xfrm>
            <a:off x="5606455" y="52165"/>
            <a:ext cx="1033638" cy="531567"/>
          </a:xfrm>
          <a:prstGeom prst="rect">
            <a:avLst/>
          </a:prstGeom>
          <a:solidFill>
            <a:srgbClr val="940D14"/>
          </a:solidFill>
        </p:spPr>
      </p:pic>
      <p:sp>
        <p:nvSpPr>
          <p:cNvPr id="15" name="矩形 14"/>
          <p:cNvSpPr/>
          <p:nvPr userDrawn="1"/>
        </p:nvSpPr>
        <p:spPr>
          <a:xfrm flipV="1">
            <a:off x="6640093" y="529564"/>
            <a:ext cx="5551907" cy="45719"/>
          </a:xfrm>
          <a:prstGeom prst="rect">
            <a:avLst/>
          </a:prstGeom>
          <a:solidFill>
            <a:srgbClr val="940D1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5668913" y="113827"/>
            <a:ext cx="902173" cy="902173"/>
            <a:chOff x="1775911" y="868996"/>
            <a:chExt cx="1062539" cy="1062539"/>
          </a:xfrm>
        </p:grpSpPr>
        <p:sp>
          <p:nvSpPr>
            <p:cNvPr id="17" name="椭圆 16"/>
            <p:cNvSpPr/>
            <p:nvPr/>
          </p:nvSpPr>
          <p:spPr>
            <a:xfrm>
              <a:off x="1787817" y="877194"/>
              <a:ext cx="1039486" cy="10394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5911" y="868996"/>
              <a:ext cx="1062539" cy="1062539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202" y="-53986"/>
            <a:ext cx="2597121" cy="7559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287733" y="-65452"/>
            <a:ext cx="2597121" cy="7498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38" b="14191"/>
          <a:stretch>
            <a:fillRect/>
          </a:stretch>
        </p:blipFill>
        <p:spPr>
          <a:xfrm>
            <a:off x="0" y="780023"/>
            <a:ext cx="12192000" cy="5387786"/>
          </a:xfrm>
          <a:prstGeom prst="rect">
            <a:avLst/>
          </a:prstGeom>
        </p:spPr>
      </p:pic>
      <p:sp>
        <p:nvSpPr>
          <p:cNvPr id="134" name="矩形 133"/>
          <p:cNvSpPr/>
          <p:nvPr userDrawn="1"/>
        </p:nvSpPr>
        <p:spPr>
          <a:xfrm>
            <a:off x="0" y="780023"/>
            <a:ext cx="12192000" cy="5385715"/>
          </a:xfrm>
          <a:prstGeom prst="rect">
            <a:avLst/>
          </a:prstGeom>
          <a:solidFill>
            <a:schemeClr val="tx1"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3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784459" y="2553766"/>
            <a:ext cx="8752237" cy="12800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altLang="en-US" sz="80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marL="228600" lvl="0" indent="-228600" algn="ctr"/>
            <a:r>
              <a:rPr lang="zh-CN" altLang="en-US" dirty="0"/>
              <a:t>编辑母版文本样式</a:t>
            </a:r>
            <a:endParaRPr lang="en-US" altLang="zh-CN" dirty="0"/>
          </a:p>
        </p:txBody>
      </p:sp>
      <p:sp>
        <p:nvSpPr>
          <p:cNvPr id="196" name="文本占位符 4"/>
          <p:cNvSpPr>
            <a:spLocks noGrp="1"/>
          </p:cNvSpPr>
          <p:nvPr>
            <p:ph type="body" sz="quarter" idx="11" hasCustomPrompt="1"/>
          </p:nvPr>
        </p:nvSpPr>
        <p:spPr>
          <a:xfrm>
            <a:off x="3891052" y="4789356"/>
            <a:ext cx="4539050" cy="50425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  <a:r>
              <a:rPr lang="en-US" altLang="zh-CN" dirty="0"/>
              <a:t>X</a:t>
            </a:r>
            <a:r>
              <a:rPr lang="zh-CN" altLang="en-US" dirty="0"/>
              <a:t>日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2" y="1096697"/>
            <a:ext cx="2072648" cy="7429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37E8C-BD17-4D0C-8C92-9D8FF8BCB486}" type="datetimeFigureOut">
              <a:rPr lang="zh-CN" altLang="en-US" smtClean="0"/>
              <a:t>2024/6/10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B059A-22F8-4BA4-89F4-353E6AE4D4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22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microsoft.com/office/2007/relationships/hdphoto" Target="../media/hdphoto1.wdp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253828" y="234597"/>
            <a:ext cx="8725741" cy="1477053"/>
          </a:xfrm>
          <a:custGeom>
            <a:avLst/>
            <a:gdLst>
              <a:gd name="connsiteX0" fmla="*/ 0 w 8126134"/>
              <a:gd name="connsiteY0" fmla="*/ 170921 h 1709208"/>
              <a:gd name="connsiteX1" fmla="*/ 170921 w 8126134"/>
              <a:gd name="connsiteY1" fmla="*/ 0 h 1709208"/>
              <a:gd name="connsiteX2" fmla="*/ 7955213 w 8126134"/>
              <a:gd name="connsiteY2" fmla="*/ 0 h 1709208"/>
              <a:gd name="connsiteX3" fmla="*/ 8126134 w 8126134"/>
              <a:gd name="connsiteY3" fmla="*/ 170921 h 1709208"/>
              <a:gd name="connsiteX4" fmla="*/ 8126134 w 8126134"/>
              <a:gd name="connsiteY4" fmla="*/ 1538287 h 1709208"/>
              <a:gd name="connsiteX5" fmla="*/ 7955213 w 8126134"/>
              <a:gd name="connsiteY5" fmla="*/ 1709208 h 1709208"/>
              <a:gd name="connsiteX6" fmla="*/ 170921 w 8126134"/>
              <a:gd name="connsiteY6" fmla="*/ 1709208 h 1709208"/>
              <a:gd name="connsiteX7" fmla="*/ 0 w 8126134"/>
              <a:gd name="connsiteY7" fmla="*/ 1538287 h 1709208"/>
              <a:gd name="connsiteX8" fmla="*/ 0 w 8126134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26134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7955213" y="0"/>
                </a:lnTo>
                <a:cubicBezTo>
                  <a:pt x="8049610" y="0"/>
                  <a:pt x="8126134" y="76524"/>
                  <a:pt x="8126134" y="170921"/>
                </a:cubicBezTo>
                <a:lnTo>
                  <a:pt x="8126134" y="1538287"/>
                </a:lnTo>
                <a:cubicBezTo>
                  <a:pt x="8126134" y="1632684"/>
                  <a:pt x="8049610" y="1709208"/>
                  <a:pt x="7955213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7" name="任意多边形 6"/>
          <p:cNvSpPr/>
          <p:nvPr/>
        </p:nvSpPr>
        <p:spPr>
          <a:xfrm>
            <a:off x="253828" y="1835723"/>
            <a:ext cx="5699924" cy="1477053"/>
          </a:xfrm>
          <a:custGeom>
            <a:avLst/>
            <a:gdLst>
              <a:gd name="connsiteX0" fmla="*/ 0 w 5308242"/>
              <a:gd name="connsiteY0" fmla="*/ 170921 h 1709208"/>
              <a:gd name="connsiteX1" fmla="*/ 170921 w 5308242"/>
              <a:gd name="connsiteY1" fmla="*/ 0 h 1709208"/>
              <a:gd name="connsiteX2" fmla="*/ 5137321 w 5308242"/>
              <a:gd name="connsiteY2" fmla="*/ 0 h 1709208"/>
              <a:gd name="connsiteX3" fmla="*/ 5308242 w 5308242"/>
              <a:gd name="connsiteY3" fmla="*/ 170921 h 1709208"/>
              <a:gd name="connsiteX4" fmla="*/ 5308242 w 5308242"/>
              <a:gd name="connsiteY4" fmla="*/ 1538287 h 1709208"/>
              <a:gd name="connsiteX5" fmla="*/ 5137321 w 5308242"/>
              <a:gd name="connsiteY5" fmla="*/ 1709208 h 1709208"/>
              <a:gd name="connsiteX6" fmla="*/ 170921 w 5308242"/>
              <a:gd name="connsiteY6" fmla="*/ 1709208 h 1709208"/>
              <a:gd name="connsiteX7" fmla="*/ 0 w 5308242"/>
              <a:gd name="connsiteY7" fmla="*/ 1538287 h 1709208"/>
              <a:gd name="connsiteX8" fmla="*/ 0 w 5308242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08242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5137321" y="0"/>
                </a:lnTo>
                <a:cubicBezTo>
                  <a:pt x="5231718" y="0"/>
                  <a:pt x="5308242" y="76524"/>
                  <a:pt x="5308242" y="170921"/>
                </a:cubicBezTo>
                <a:lnTo>
                  <a:pt x="5308242" y="1538287"/>
                </a:lnTo>
                <a:cubicBezTo>
                  <a:pt x="5308242" y="1632684"/>
                  <a:pt x="5231718" y="1709208"/>
                  <a:pt x="5137321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4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8" name="任意多边形 7"/>
          <p:cNvSpPr/>
          <p:nvPr/>
        </p:nvSpPr>
        <p:spPr>
          <a:xfrm>
            <a:off x="253828" y="3436849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5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9" name="任意多边形 8"/>
          <p:cNvSpPr/>
          <p:nvPr/>
        </p:nvSpPr>
        <p:spPr>
          <a:xfrm>
            <a:off x="3162409" y="3436849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6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0" name="任意多边形 9"/>
          <p:cNvSpPr/>
          <p:nvPr/>
        </p:nvSpPr>
        <p:spPr>
          <a:xfrm>
            <a:off x="6188226" y="1835723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7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1" name="任意多边形 10"/>
          <p:cNvSpPr/>
          <p:nvPr/>
        </p:nvSpPr>
        <p:spPr>
          <a:xfrm>
            <a:off x="6188226" y="3436849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8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2" name="任意多边形 11"/>
          <p:cNvSpPr/>
          <p:nvPr/>
        </p:nvSpPr>
        <p:spPr>
          <a:xfrm>
            <a:off x="253828" y="5043017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9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3" name="任意多边形 12"/>
          <p:cNvSpPr/>
          <p:nvPr/>
        </p:nvSpPr>
        <p:spPr>
          <a:xfrm>
            <a:off x="3162409" y="5043017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10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4" name="任意多边形 13"/>
          <p:cNvSpPr/>
          <p:nvPr/>
        </p:nvSpPr>
        <p:spPr>
          <a:xfrm>
            <a:off x="6188226" y="5043017"/>
            <a:ext cx="2791344" cy="1477053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11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5" name="任意多边形 14"/>
          <p:cNvSpPr/>
          <p:nvPr/>
        </p:nvSpPr>
        <p:spPr>
          <a:xfrm>
            <a:off x="9185309" y="234597"/>
            <a:ext cx="2791343" cy="3078179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12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6" name="任意多边形 15"/>
          <p:cNvSpPr/>
          <p:nvPr/>
        </p:nvSpPr>
        <p:spPr>
          <a:xfrm>
            <a:off x="9185309" y="3441891"/>
            <a:ext cx="2791343" cy="3078179"/>
          </a:xfrm>
          <a:custGeom>
            <a:avLst/>
            <a:gdLst>
              <a:gd name="connsiteX0" fmla="*/ 0 w 2599531"/>
              <a:gd name="connsiteY0" fmla="*/ 170921 h 1709208"/>
              <a:gd name="connsiteX1" fmla="*/ 170921 w 2599531"/>
              <a:gd name="connsiteY1" fmla="*/ 0 h 1709208"/>
              <a:gd name="connsiteX2" fmla="*/ 2428610 w 2599531"/>
              <a:gd name="connsiteY2" fmla="*/ 0 h 1709208"/>
              <a:gd name="connsiteX3" fmla="*/ 2599531 w 2599531"/>
              <a:gd name="connsiteY3" fmla="*/ 170921 h 1709208"/>
              <a:gd name="connsiteX4" fmla="*/ 2599531 w 2599531"/>
              <a:gd name="connsiteY4" fmla="*/ 1538287 h 1709208"/>
              <a:gd name="connsiteX5" fmla="*/ 2428610 w 2599531"/>
              <a:gd name="connsiteY5" fmla="*/ 1709208 h 1709208"/>
              <a:gd name="connsiteX6" fmla="*/ 170921 w 2599531"/>
              <a:gd name="connsiteY6" fmla="*/ 1709208 h 1709208"/>
              <a:gd name="connsiteX7" fmla="*/ 0 w 2599531"/>
              <a:gd name="connsiteY7" fmla="*/ 1538287 h 1709208"/>
              <a:gd name="connsiteX8" fmla="*/ 0 w 2599531"/>
              <a:gd name="connsiteY8" fmla="*/ 170921 h 1709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99531" h="1709208">
                <a:moveTo>
                  <a:pt x="0" y="170921"/>
                </a:moveTo>
                <a:cubicBezTo>
                  <a:pt x="0" y="76524"/>
                  <a:pt x="76524" y="0"/>
                  <a:pt x="170921" y="0"/>
                </a:cubicBezTo>
                <a:lnTo>
                  <a:pt x="2428610" y="0"/>
                </a:lnTo>
                <a:cubicBezTo>
                  <a:pt x="2523007" y="0"/>
                  <a:pt x="2599531" y="76524"/>
                  <a:pt x="2599531" y="170921"/>
                </a:cubicBezTo>
                <a:lnTo>
                  <a:pt x="2599531" y="1538287"/>
                </a:lnTo>
                <a:cubicBezTo>
                  <a:pt x="2599531" y="1632684"/>
                  <a:pt x="2523007" y="1709208"/>
                  <a:pt x="2428610" y="1709208"/>
                </a:cubicBezTo>
                <a:lnTo>
                  <a:pt x="170921" y="1709208"/>
                </a:lnTo>
                <a:cubicBezTo>
                  <a:pt x="76524" y="1709208"/>
                  <a:pt x="0" y="1632684"/>
                  <a:pt x="0" y="1538287"/>
                </a:cubicBezTo>
                <a:lnTo>
                  <a:pt x="0" y="170921"/>
                </a:lnTo>
                <a:close/>
              </a:path>
            </a:pathLst>
          </a:custGeom>
          <a:blipFill dpi="0" rotWithShape="1">
            <a:blip r:embed="rId13"/>
            <a:srcRect/>
            <a:tile tx="0" ty="0" sx="100000" sy="100000" flip="none" algn="ctr"/>
          </a:blipFill>
          <a:ln>
            <a:solidFill>
              <a:schemeClr val="tx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711" tIns="297711" rIns="297711" bIns="29771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000"/>
                </a:schemeClr>
              </a:gs>
              <a:gs pos="83000">
                <a:schemeClr val="tx1">
                  <a:alpha val="52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1297068" y="1694976"/>
            <a:ext cx="10043377" cy="4154754"/>
            <a:chOff x="1252907" y="1955555"/>
            <a:chExt cx="10043377" cy="4154754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9231" b="89231" l="34605" r="90000">
                          <a14:foregroundMark x1="15395" y1="50769" x2="15395" y2="50769"/>
                          <a14:foregroundMark x1="19474" y1="50154" x2="19474" y2="50154"/>
                          <a14:foregroundMark x1="41711" y1="39077" x2="41711" y2="39077"/>
                          <a14:foregroundMark x1="38553" y1="59385" x2="38553" y2="59385"/>
                          <a14:foregroundMark x1="44868" y1="52000" x2="44868" y2="52000"/>
                          <a14:foregroundMark x1="53289" y1="44615" x2="53289" y2="44615"/>
                          <a14:foregroundMark x1="67368" y1="48308" x2="67368" y2="48308"/>
                          <a14:foregroundMark x1="69737" y1="58154" x2="69737" y2="58154"/>
                          <a14:backgroundMark x1="53158" y1="51077" x2="52895" y2="51077"/>
                          <a14:backgroundMark x1="53289" y1="47077" x2="53289" y2="47077"/>
                          <a14:backgroundMark x1="54474" y1="41231" x2="54474" y2="41231"/>
                          <a14:backgroundMark x1="81974" y1="32000" x2="81974" y2="32000"/>
                          <a14:backgroundMark x1="80789" y1="41231" x2="80789" y2="41231"/>
                          <a14:backgroundMark x1="79737" y1="46462" x2="79737" y2="46462"/>
                          <a14:backgroundMark x1="81711" y1="52000" x2="81711" y2="52000"/>
                          <a14:backgroundMark x1="83421" y1="55692" x2="83421" y2="55692"/>
                          <a14:backgroundMark x1="83684" y1="51385" x2="83684" y2="51385"/>
                          <a14:backgroundMark x1="52763" y1="54154" x2="52763" y2="54154"/>
                        </a14:backgroundRemoval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rcRect l="35681"/>
            <a:stretch>
              <a:fillRect/>
            </a:stretch>
          </p:blipFill>
          <p:spPr>
            <a:xfrm>
              <a:off x="2975373" y="1955555"/>
              <a:ext cx="2400635" cy="1596084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>
            <a:xfrm>
              <a:off x="1252907" y="3537768"/>
              <a:ext cx="96042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err="1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楷体" panose="02010600040101010101" charset="-122"/>
                </a:rPr>
                <a:t>Musics</a:t>
              </a:r>
              <a:r>
                <a:rPr lang="zh-CN" altLang="en-US" sz="4400" b="1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楷体" panose="02010600040101010101" charset="-122"/>
                </a:rPr>
                <a:t> 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141293" y="2371843"/>
              <a:ext cx="61549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泰山学堂 学术英语 小组研究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038759" y="5617866"/>
              <a:ext cx="2210612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600" b="1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2024-06-10</a:t>
              </a:r>
              <a:endParaRPr lang="zh-CN" altLang="en-US" sz="2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1" descr="泰山学堂LOGO带白底20161021">
            <a:extLst>
              <a:ext uri="{FF2B5EF4-FFF2-40B4-BE49-F238E27FC236}">
                <a16:creationId xmlns:a16="http://schemas.microsoft.com/office/drawing/2014/main" id="{666C679D-A817-16A0-C841-13F92E26962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266055" y="238760"/>
            <a:ext cx="1661160" cy="1664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1474919"/>
            <a:ext cx="12192000" cy="2353370"/>
          </a:xfrm>
        </p:spPr>
        <p:txBody>
          <a:bodyPr/>
          <a:lstStyle/>
          <a:p>
            <a:pPr>
              <a:lnSpc>
                <a:spcPts val="7600"/>
              </a:lnSpc>
            </a:pPr>
            <a:r>
              <a:rPr lang="en-US" altLang="zh-CN" sz="11500" spc="-3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Thanks!</a:t>
            </a:r>
            <a:br>
              <a:rPr lang="en-US" altLang="zh-CN" sz="1800" spc="-300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br>
              <a:rPr lang="en-US" altLang="zh-CN" sz="1800" spc="-300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en-US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自律</a:t>
            </a:r>
            <a:r>
              <a:rPr lang="en-US" altLang="zh-CN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·</a:t>
            </a:r>
            <a:r>
              <a:rPr lang="zh-CN" altLang="en-US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认真</a:t>
            </a:r>
            <a:r>
              <a:rPr lang="en-US" altLang="zh-CN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·</a:t>
            </a:r>
            <a:r>
              <a:rPr lang="zh-CN" altLang="en-US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勤奋</a:t>
            </a:r>
            <a:r>
              <a:rPr lang="en-US" altLang="zh-CN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·</a:t>
            </a:r>
            <a:r>
              <a:rPr lang="zh-CN" altLang="en-US" sz="4800" spc="-300" dirty="0">
                <a:latin typeface="方正舒体" panose="02010601030101010101" pitchFamily="2" charset="-122"/>
                <a:ea typeface="方正舒体" panose="02010601030101010101" pitchFamily="2" charset="-122"/>
              </a:rPr>
              <a:t>引领</a:t>
            </a:r>
            <a:endParaRPr lang="zh-CN" altLang="zh-CN" spc="-300" dirty="0"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0" y="69575"/>
            <a:ext cx="4476278" cy="83415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文本框 1"/>
          <p:cNvSpPr txBox="1"/>
          <p:nvPr/>
        </p:nvSpPr>
        <p:spPr>
          <a:xfrm>
            <a:off x="4721274" y="5382260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代码风格规范讨论小组</a:t>
            </a:r>
            <a:endParaRPr lang="en-US" altLang="zh-CN" sz="20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408680" y="1099480"/>
            <a:ext cx="793303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C372B6-3971-3731-6CE0-224F8F011940}"/>
              </a:ext>
            </a:extLst>
          </p:cNvPr>
          <p:cNvSpPr txBox="1"/>
          <p:nvPr/>
        </p:nvSpPr>
        <p:spPr>
          <a:xfrm>
            <a:off x="972327" y="1100629"/>
            <a:ext cx="7933035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最终问题：人为何会听音乐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但是这个问题太难了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转而研究影响音乐偏好的因素，特别是所学学科以及情绪性格对音乐偏好的影响。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最终结合资料，发现人的性格、思维方式的特点决定了所偏爱的音乐，并在这种音乐中强化自己的艺术与独特。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</a:t>
            </a:r>
          </a:p>
          <a:p>
            <a:pPr algn="just" defTabSz="457200">
              <a:lnSpc>
                <a:spcPct val="150000"/>
              </a:lnSpc>
            </a:pP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前提：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音乐很重要，与人们的生活息息相关（两方面）。否则这个研究没有意义。给出音乐的定义。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给出音乐偏好的定义：</a:t>
            </a:r>
            <a:r>
              <a:rPr lang="zh-CN" altLang="en-US" sz="800" dirty="0">
                <a:effectLst/>
              </a:rPr>
              <a:t>音乐偏好维度是描述人们喜欢不同类型音乐的四个主要类别。这些维度包括：</a:t>
            </a:r>
          </a:p>
          <a:p>
            <a:pPr>
              <a:buFont typeface="+mj-lt"/>
              <a:buAutoNum type="arabicPeriod"/>
            </a:pPr>
            <a:r>
              <a:rPr lang="zh-CN" altLang="en-US" sz="800" dirty="0">
                <a:effectLst/>
              </a:rPr>
              <a:t>反思与复杂：这一维度的音乐通常较慢，使用主要是原声乐器，唱歌部分较少。它被认为具有较高的复杂性和情感深度。</a:t>
            </a:r>
          </a:p>
          <a:p>
            <a:pPr>
              <a:buFont typeface="+mj-lt"/>
              <a:buAutoNum type="arabicPeriod"/>
            </a:pPr>
            <a:r>
              <a:rPr lang="zh-CN" altLang="en-US" sz="800" dirty="0">
                <a:effectLst/>
              </a:rPr>
              <a:t>强烈与叛逆：这一类别的音乐节奏较快，使用电动乐器，并有中等程度的歌唱。它与情绪强烈和反传统有关。</a:t>
            </a:r>
          </a:p>
          <a:p>
            <a:pPr>
              <a:buFont typeface="+mj-lt"/>
              <a:buAutoNum type="arabicPeriod"/>
            </a:pPr>
            <a:r>
              <a:rPr lang="zh-CN" altLang="en-US" sz="800" dirty="0">
                <a:effectLst/>
              </a:rPr>
              <a:t>愉快与传统：这种类型的音乐节奏适中，同时包含原声和电动乐器，歌唱量也适中。它被认为是传统和积极的。</a:t>
            </a:r>
          </a:p>
          <a:p>
            <a:r>
              <a:rPr lang="zh-CN" altLang="en-US" sz="800" dirty="0">
                <a:effectLst/>
              </a:rPr>
              <a:t>活力与节奏：音乐节奏适中，主要使用电动乐器，歌唱量适中，强调节奏感和能量。</a:t>
            </a:r>
            <a:endParaRPr lang="en-US" altLang="zh-CN" sz="800" dirty="0">
              <a:effectLst/>
            </a:endParaRPr>
          </a:p>
          <a:p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.</a:t>
            </a:r>
            <a:endParaRPr lang="en-US" altLang="zh-CN" sz="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68145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0FBEC15-0198-17CA-CC3C-536FA6696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801" y="2356328"/>
            <a:ext cx="5940398" cy="3078472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3408680" y="1099480"/>
            <a:ext cx="793303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C372B6-3971-3731-6CE0-224F8F011940}"/>
              </a:ext>
            </a:extLst>
          </p:cNvPr>
          <p:cNvSpPr txBox="1"/>
          <p:nvPr/>
        </p:nvSpPr>
        <p:spPr>
          <a:xfrm>
            <a:off x="986504" y="1099480"/>
            <a:ext cx="7933035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 do people like this music? (an enormous problem)</a:t>
            </a:r>
          </a:p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↓↓</a:t>
            </a: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Factors influencing music preference</a:t>
            </a: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7113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70039" y="852707"/>
            <a:ext cx="10324200" cy="836155"/>
            <a:chOff x="774234" y="2698641"/>
            <a:chExt cx="10324200" cy="1575747"/>
          </a:xfrm>
        </p:grpSpPr>
        <p:sp>
          <p:nvSpPr>
            <p:cNvPr id="23" name="文本框 22"/>
            <p:cNvSpPr txBox="1"/>
            <p:nvPr/>
          </p:nvSpPr>
          <p:spPr>
            <a:xfrm>
              <a:off x="774234" y="3179377"/>
              <a:ext cx="10049242" cy="1095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Explanation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58679" y="2698641"/>
              <a:ext cx="7439755" cy="9612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63A3DC-6B0C-2B99-CB04-0569FE416352}"/>
              </a:ext>
            </a:extLst>
          </p:cNvPr>
          <p:cNvSpPr txBox="1"/>
          <p:nvPr/>
        </p:nvSpPr>
        <p:spPr>
          <a:xfrm>
            <a:off x="1513303" y="6126896"/>
            <a:ext cx="9165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9B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Relationship between “major, age, emotion and 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9B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musics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9B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9B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4A068A-2578-369F-2B26-C15C4508A6DC}"/>
              </a:ext>
            </a:extLst>
          </p:cNvPr>
          <p:cNvSpPr txBox="1"/>
          <p:nvPr/>
        </p:nvSpPr>
        <p:spPr>
          <a:xfrm>
            <a:off x="3507161" y="1156239"/>
            <a:ext cx="542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9B0D1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What are the questions we study?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9B0D1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60769D9-89EF-48B9-A30B-625A4E034088}"/>
              </a:ext>
            </a:extLst>
          </p:cNvPr>
          <p:cNvSpPr txBox="1"/>
          <p:nvPr/>
        </p:nvSpPr>
        <p:spPr>
          <a:xfrm>
            <a:off x="3507161" y="2069667"/>
            <a:ext cx="8534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Does the choice of major by college students have anything to do with their favorite music types?</a:t>
            </a: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3B3B3B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3B3B3B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How do students of different ages differ in the types of music they listen to?</a:t>
            </a: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3B3B3B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3B3B3B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What is the relationship between music students’ choice of music and their emotional state?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9B0D14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7652AB-680F-4ACF-A619-DC4BCD21B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465" y="1854078"/>
            <a:ext cx="1850585" cy="1228487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tx1"/>
          </a:solidFill>
          <a:ln w="88900" cap="sq">
            <a:solidFill>
              <a:schemeClr val="tx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41A9C8-8EAA-405F-BA48-736BA1705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892" y="4751428"/>
            <a:ext cx="1392806" cy="124971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tx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00FF4C0-AA99-4F52-91BC-E430CBBF3D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71" y="3283024"/>
            <a:ext cx="2094224" cy="124971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箭头: 右 15">
            <a:extLst>
              <a:ext uri="{FF2B5EF4-FFF2-40B4-BE49-F238E27FC236}">
                <a16:creationId xmlns:a16="http://schemas.microsoft.com/office/drawing/2014/main" id="{9ABAAB2A-1AA6-459A-AE06-50082C17B43C}"/>
              </a:ext>
            </a:extLst>
          </p:cNvPr>
          <p:cNvSpPr/>
          <p:nvPr/>
        </p:nvSpPr>
        <p:spPr>
          <a:xfrm rot="11694292">
            <a:off x="3069845" y="2390381"/>
            <a:ext cx="527901" cy="31901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箭头: 右 21">
            <a:extLst>
              <a:ext uri="{FF2B5EF4-FFF2-40B4-BE49-F238E27FC236}">
                <a16:creationId xmlns:a16="http://schemas.microsoft.com/office/drawing/2014/main" id="{93E20167-9857-42A0-937E-C8A0048E250F}"/>
              </a:ext>
            </a:extLst>
          </p:cNvPr>
          <p:cNvSpPr/>
          <p:nvPr/>
        </p:nvSpPr>
        <p:spPr>
          <a:xfrm rot="10485363">
            <a:off x="3051172" y="3878428"/>
            <a:ext cx="527901" cy="31901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2214B859-30BC-4503-9166-86091E32B82E}"/>
              </a:ext>
            </a:extLst>
          </p:cNvPr>
          <p:cNvSpPr/>
          <p:nvPr/>
        </p:nvSpPr>
        <p:spPr>
          <a:xfrm rot="9979659">
            <a:off x="2983742" y="5179210"/>
            <a:ext cx="527901" cy="31901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3956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 animBg="1"/>
      <p:bldP spid="22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408680" y="1099480"/>
            <a:ext cx="793303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C372B6-3971-3731-6CE0-224F8F011940}"/>
              </a:ext>
            </a:extLst>
          </p:cNvPr>
          <p:cNvSpPr txBox="1"/>
          <p:nvPr/>
        </p:nvSpPr>
        <p:spPr>
          <a:xfrm>
            <a:off x="986504" y="1099480"/>
            <a:ext cx="793303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Convert music categories into four musical preferences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A7A7D85-40B3-5294-DC64-557E14E80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4" y="1973769"/>
            <a:ext cx="9051851" cy="291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65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8EF8E-9495-9729-23A6-B602A03DC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Main body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726CB3-AFDC-7CBA-76C6-BD77184AAF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clear explanation of the survey results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97E629-D759-DB1D-239D-5843ED7D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B059A-22F8-4BA4-89F4-353E6AE4D41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092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972327" y="1138337"/>
            <a:ext cx="793303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Participants</a:t>
            </a:r>
          </a:p>
          <a:p>
            <a:pPr algn="just" defTabSz="457200">
              <a:lnSpc>
                <a:spcPct val="150000"/>
              </a:lnSpc>
            </a:pP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4E3BE7-5492-5561-AFC0-40D1BBB7E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6326" y="1398747"/>
            <a:ext cx="3608802" cy="215976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0AEDBE2-1401-58A1-4F24-9FD0B90BD571}"/>
              </a:ext>
            </a:extLst>
          </p:cNvPr>
          <p:cNvSpPr txBox="1"/>
          <p:nvPr/>
        </p:nvSpPr>
        <p:spPr>
          <a:xfrm>
            <a:off x="590340" y="1818693"/>
            <a:ext cx="5505660" cy="1754326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Total number: 75</a:t>
            </a:r>
          </a:p>
          <a:p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sex ratio </a:t>
            </a:r>
            <a:r>
              <a:rPr lang="zh-CN" altLang="en-US" b="1" dirty="0">
                <a:solidFill>
                  <a:srgbClr val="FF0000"/>
                </a:solidFill>
              </a:rPr>
              <a:t>＆ </a:t>
            </a:r>
            <a:r>
              <a:rPr lang="en-US" altLang="zh-CN" b="1" dirty="0">
                <a:solidFill>
                  <a:srgbClr val="FF0000"/>
                </a:solidFill>
              </a:rPr>
              <a:t>age</a:t>
            </a:r>
            <a:r>
              <a:rPr lang="zh-CN" altLang="en-US" b="1" dirty="0">
                <a:solidFill>
                  <a:srgbClr val="FF0000"/>
                </a:solidFill>
              </a:rPr>
              <a:t>👉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chemeClr val="tx2"/>
                </a:solidFill>
              </a:rPr>
              <a:t>（</a:t>
            </a:r>
            <a:r>
              <a:rPr lang="en-US" altLang="zh-CN" b="1" dirty="0">
                <a:solidFill>
                  <a:schemeClr val="tx2"/>
                </a:solidFill>
              </a:rPr>
              <a:t>a male majority</a:t>
            </a:r>
            <a:r>
              <a:rPr lang="zh-CN" altLang="en-US" b="1" dirty="0">
                <a:solidFill>
                  <a:schemeClr val="tx2"/>
                </a:solidFill>
              </a:rPr>
              <a:t>）</a:t>
            </a:r>
            <a:endParaRPr lang="en-US" altLang="zh-CN" b="1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professional distribution </a:t>
            </a:r>
            <a:r>
              <a:rPr lang="zh-CN" altLang="en-US" b="1" dirty="0">
                <a:solidFill>
                  <a:srgbClr val="FF0000"/>
                </a:solidFill>
              </a:rPr>
              <a:t>👇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   </a:t>
            </a:r>
            <a:r>
              <a:rPr lang="en-US" altLang="zh-CN" b="1" dirty="0">
                <a:solidFill>
                  <a:schemeClr val="tx2"/>
                </a:solidFill>
              </a:rPr>
              <a:t>(higher proportion of science students)</a:t>
            </a:r>
            <a:endParaRPr lang="zh-CN" altLang="en-US" b="1" dirty="0">
              <a:solidFill>
                <a:schemeClr val="tx2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8378AC-2B36-0FBE-371C-B0BF2FF977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40" y="3776665"/>
            <a:ext cx="6554739" cy="25254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E8FC90-AB5E-BB85-1615-DD10E199B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6326" y="4116026"/>
            <a:ext cx="3608802" cy="197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70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3408680" y="1099480"/>
            <a:ext cx="793303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endParaRPr lang="en-US" altLang="zh-CN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457200">
              <a:lnSpc>
                <a:spcPct val="150000"/>
              </a:lnSpc>
            </a:pP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圈箭头"/>
          <p:cNvSpPr/>
          <p:nvPr/>
        </p:nvSpPr>
        <p:spPr>
          <a:xfrm>
            <a:off x="489787" y="1206867"/>
            <a:ext cx="412115" cy="412115"/>
          </a:xfrm>
          <a:custGeom>
            <a:avLst/>
            <a:gdLst>
              <a:gd name="connsiteX0" fmla="*/ 158628 w 585904"/>
              <a:gd name="connsiteY0" fmla="*/ 130053 h 585904"/>
              <a:gd name="connsiteX1" fmla="*/ 321527 w 585904"/>
              <a:gd name="connsiteY1" fmla="*/ 130053 h 585904"/>
              <a:gd name="connsiteX2" fmla="*/ 484425 w 585904"/>
              <a:gd name="connsiteY2" fmla="*/ 292952 h 585904"/>
              <a:gd name="connsiteX3" fmla="*/ 321527 w 585904"/>
              <a:gd name="connsiteY3" fmla="*/ 455850 h 585904"/>
              <a:gd name="connsiteX4" fmla="*/ 158628 w 585904"/>
              <a:gd name="connsiteY4" fmla="*/ 455850 h 585904"/>
              <a:gd name="connsiteX5" fmla="*/ 321527 w 585904"/>
              <a:gd name="connsiteY5" fmla="*/ 292952 h 585904"/>
              <a:gd name="connsiteX6" fmla="*/ 292951 w 585904"/>
              <a:gd name="connsiteY6" fmla="*/ 28505 h 585904"/>
              <a:gd name="connsiteX7" fmla="*/ 28504 w 585904"/>
              <a:gd name="connsiteY7" fmla="*/ 292952 h 585904"/>
              <a:gd name="connsiteX8" fmla="*/ 292951 w 585904"/>
              <a:gd name="connsiteY8" fmla="*/ 557399 h 585904"/>
              <a:gd name="connsiteX9" fmla="*/ 557398 w 585904"/>
              <a:gd name="connsiteY9" fmla="*/ 292952 h 585904"/>
              <a:gd name="connsiteX10" fmla="*/ 292951 w 585904"/>
              <a:gd name="connsiteY10" fmla="*/ 28505 h 585904"/>
              <a:gd name="connsiteX11" fmla="*/ 292952 w 585904"/>
              <a:gd name="connsiteY11" fmla="*/ 0 h 585904"/>
              <a:gd name="connsiteX12" fmla="*/ 585904 w 585904"/>
              <a:gd name="connsiteY12" fmla="*/ 292952 h 585904"/>
              <a:gd name="connsiteX13" fmla="*/ 292952 w 585904"/>
              <a:gd name="connsiteY13" fmla="*/ 585904 h 585904"/>
              <a:gd name="connsiteX14" fmla="*/ 0 w 585904"/>
              <a:gd name="connsiteY14" fmla="*/ 292952 h 585904"/>
              <a:gd name="connsiteX15" fmla="*/ 292952 w 585904"/>
              <a:gd name="connsiteY15" fmla="*/ 0 h 5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904" h="585904">
                <a:moveTo>
                  <a:pt x="158628" y="130053"/>
                </a:moveTo>
                <a:lnTo>
                  <a:pt x="321527" y="130053"/>
                </a:lnTo>
                <a:lnTo>
                  <a:pt x="484425" y="292952"/>
                </a:lnTo>
                <a:lnTo>
                  <a:pt x="321527" y="455850"/>
                </a:lnTo>
                <a:lnTo>
                  <a:pt x="158628" y="455850"/>
                </a:lnTo>
                <a:lnTo>
                  <a:pt x="321527" y="292952"/>
                </a:lnTo>
                <a:close/>
                <a:moveTo>
                  <a:pt x="292951" y="28505"/>
                </a:moveTo>
                <a:cubicBezTo>
                  <a:pt x="146901" y="28505"/>
                  <a:pt x="28504" y="146902"/>
                  <a:pt x="28504" y="292952"/>
                </a:cubicBezTo>
                <a:cubicBezTo>
                  <a:pt x="28504" y="439002"/>
                  <a:pt x="146901" y="557399"/>
                  <a:pt x="292951" y="557399"/>
                </a:cubicBezTo>
                <a:cubicBezTo>
                  <a:pt x="439001" y="557399"/>
                  <a:pt x="557398" y="439002"/>
                  <a:pt x="557398" y="292952"/>
                </a:cubicBezTo>
                <a:cubicBezTo>
                  <a:pt x="557398" y="146902"/>
                  <a:pt x="439001" y="28505"/>
                  <a:pt x="292951" y="28505"/>
                </a:cubicBezTo>
                <a:close/>
                <a:moveTo>
                  <a:pt x="292952" y="0"/>
                </a:moveTo>
                <a:cubicBezTo>
                  <a:pt x="454745" y="0"/>
                  <a:pt x="585904" y="131159"/>
                  <a:pt x="585904" y="292952"/>
                </a:cubicBezTo>
                <a:cubicBezTo>
                  <a:pt x="585904" y="454745"/>
                  <a:pt x="454745" y="585904"/>
                  <a:pt x="292952" y="585904"/>
                </a:cubicBezTo>
                <a:cubicBezTo>
                  <a:pt x="131159" y="585904"/>
                  <a:pt x="0" y="454745"/>
                  <a:pt x="0" y="292952"/>
                </a:cubicBezTo>
                <a:cubicBezTo>
                  <a:pt x="0" y="131159"/>
                  <a:pt x="131159" y="0"/>
                  <a:pt x="292952" y="0"/>
                </a:cubicBezTo>
                <a:close/>
              </a:path>
            </a:pathLst>
          </a:custGeom>
          <a:solidFill>
            <a:srgbClr val="A9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C372B6-3971-3731-6CE0-224F8F011940}"/>
              </a:ext>
            </a:extLst>
          </p:cNvPr>
          <p:cNvSpPr txBox="1"/>
          <p:nvPr/>
        </p:nvSpPr>
        <p:spPr>
          <a:xfrm>
            <a:off x="972327" y="1100629"/>
            <a:ext cx="793303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</a:pPr>
            <a:r>
              <a:rPr lang="en-US" altLang="zh-C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 Beliefs About the Importance of Music</a:t>
            </a:r>
            <a:endParaRPr lang="zh-CN" altLang="en-US" sz="2000" b="1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5112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80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JkZDYzNjk5ZDMyNTI2ZDFhZDc5NjM2YjUzNWYyMWYifQ=="/>
  <p:tag name="KSO_WPP_MARK_KEY" val="0bfcfab8-0166-43bd-9ca9-06d61acf6a65"/>
</p:tagLst>
</file>

<file path=ppt/theme/theme1.xml><?xml version="1.0" encoding="utf-8"?>
<a:theme xmlns:a="http://schemas.openxmlformats.org/drawingml/2006/main" name="1_Office 主题​​">
  <a:themeElements>
    <a:clrScheme name="山东大学配色">
      <a:dk1>
        <a:srgbClr val="9B0D14"/>
      </a:dk1>
      <a:lt1>
        <a:srgbClr val="FFFFFF"/>
      </a:lt1>
      <a:dk2>
        <a:srgbClr val="9B0D14"/>
      </a:dk2>
      <a:lt2>
        <a:srgbClr val="FFFFFF"/>
      </a:lt2>
      <a:accent1>
        <a:srgbClr val="3B3B3B"/>
      </a:accent1>
      <a:accent2>
        <a:srgbClr val="5C5C5C"/>
      </a:accent2>
      <a:accent3>
        <a:srgbClr val="929292"/>
      </a:accent3>
      <a:accent4>
        <a:srgbClr val="E9E9E9"/>
      </a:accent4>
      <a:accent5>
        <a:srgbClr val="E9E9E9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422</Words>
  <Application>Microsoft Office PowerPoint</Application>
  <PresentationFormat>宽屏</PresentationFormat>
  <Paragraphs>51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等线</vt:lpstr>
      <vt:lpstr>等线 Light</vt:lpstr>
      <vt:lpstr>方正舒体</vt:lpstr>
      <vt:lpstr>华文楷体</vt:lpstr>
      <vt:lpstr>华文新魏</vt:lpstr>
      <vt:lpstr>宋体</vt:lpstr>
      <vt:lpstr>微软雅黑</vt:lpstr>
      <vt:lpstr>Arial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Main body</vt:lpstr>
      <vt:lpstr>PowerPoint 演示文稿</vt:lpstr>
      <vt:lpstr>PowerPoint 演示文稿</vt:lpstr>
      <vt:lpstr>PowerPoint 演示文稿</vt:lpstr>
      <vt:lpstr>Thanks!  自律·认真·勤奋·引领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《山东大学本科生综合评价办法（试行）》 制定工作情况汇报</dc:title>
  <dc:creator>XiuBN</dc:creator>
  <cp:lastModifiedBy>莫竣翔</cp:lastModifiedBy>
  <cp:revision>636</cp:revision>
  <dcterms:created xsi:type="dcterms:W3CDTF">2022-07-28T07:40:00Z</dcterms:created>
  <dcterms:modified xsi:type="dcterms:W3CDTF">2024-06-10T10:57:24Z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A9932A5F50ED4BA29F8C7765CE5D50B3</vt:lpwstr>
  </property>
  <property fmtid="{D5CDD505-2E9C-101B-9397-08002B2CF9AE}" pid="3" name="KSOProductBuildVer">
    <vt:lpwstr>2052-11.1.0.13703</vt:lpwstr>
  </property>
</Properties>
</file>

<file path=docProps/thumbnail.jpeg>
</file>